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73" r:id="rId3"/>
    <p:sldId id="374" r:id="rId4"/>
    <p:sldId id="436" r:id="rId5"/>
    <p:sldId id="522" r:id="rId6"/>
    <p:sldId id="356" r:id="rId7"/>
    <p:sldId id="517" r:id="rId8"/>
    <p:sldId id="357" r:id="rId9"/>
    <p:sldId id="358" r:id="rId10"/>
    <p:sldId id="359" r:id="rId11"/>
    <p:sldId id="518" r:id="rId12"/>
    <p:sldId id="519" r:id="rId13"/>
    <p:sldId id="520" r:id="rId14"/>
    <p:sldId id="521" r:id="rId15"/>
    <p:sldId id="524" r:id="rId16"/>
    <p:sldId id="523" r:id="rId17"/>
    <p:sldId id="525" r:id="rId18"/>
    <p:sldId id="516" r:id="rId19"/>
    <p:sldId id="346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54" d="100"/>
          <a:sy n="154" d="100"/>
        </p:scale>
        <p:origin x="57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Collections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sort()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min()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reverse()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Arrays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binarySearch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sort()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BBBA-D222-4769-84F3-CDC75704E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1BAA7-DCBB-4B28-BE41-A04913DB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/>
          <a:lstStyle/>
          <a:p>
            <a:r>
              <a:rPr lang="en-US" dirty="0"/>
              <a:t>Often, you will need to keep ordered lists of things</a:t>
            </a:r>
          </a:p>
          <a:p>
            <a:r>
              <a:rPr lang="en-US" dirty="0"/>
              <a:t>This functionality is built into Python</a:t>
            </a:r>
          </a:p>
          <a:p>
            <a:r>
              <a:rPr lang="en-US" dirty="0"/>
              <a:t>In Java, you need to use a library:</a:t>
            </a:r>
          </a:p>
          <a:p>
            <a:r>
              <a:rPr lang="en-US" dirty="0"/>
              <a:t>Interface: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r>
              <a:rPr lang="en-US" dirty="0"/>
              <a:t>Common implementing classes: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LinkedList&lt;E&gt;</a:t>
            </a:r>
          </a:p>
        </p:txBody>
      </p:sp>
    </p:spTree>
    <p:extLst>
      <p:ext uri="{BB962C8B-B14F-4D97-AF65-F5344CB8AC3E}">
        <p14:creationId xmlns:p14="http://schemas.microsoft.com/office/powerpoint/2010/main" val="29558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2AC0D-BE47-4079-9884-BC7FD746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F080-A557-4353-A4BE-CF9A3050B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6858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interface is one of the biggest you'll ever see</a:t>
            </a:r>
          </a:p>
          <a:p>
            <a:r>
              <a:rPr lang="en-US" dirty="0"/>
              <a:t>Here are a few important methods in it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708C51-349A-4017-8B23-37D3C3CE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00522"/>
              </p:ext>
            </p:extLst>
          </p:nvPr>
        </p:nvGraphicFramePr>
        <p:xfrm>
          <a:off x="304800" y="2286000"/>
          <a:ext cx="1135475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2193698013"/>
                    </a:ext>
                  </a:extLst>
                </a:gridCol>
                <a:gridCol w="5659120">
                  <a:extLst>
                    <a:ext uri="{9D8B030D-6E8A-4147-A177-3AD203B41FA5}">
                      <a16:colId xmlns:a16="http://schemas.microsoft.com/office/drawing/2014/main" val="1914392133"/>
                    </a:ext>
                  </a:extLst>
                </a:gridCol>
                <a:gridCol w="4471351">
                  <a:extLst>
                    <a:ext uri="{9D8B030D-6E8A-4147-A177-3AD203B41FA5}">
                      <a16:colId xmlns:a16="http://schemas.microsoft.com/office/drawing/2014/main" val="2267233244"/>
                    </a:ext>
                  </a:extLst>
                </a:gridCol>
              </a:tblGrid>
              <a:tr h="290704">
                <a:tc>
                  <a:txBody>
                    <a:bodyPr/>
                    <a:lstStyle/>
                    <a:p>
                      <a:r>
                        <a:rPr lang="en-US" sz="1700" b="1" dirty="0"/>
                        <a:t>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46896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element</a:t>
                      </a:r>
                      <a:r>
                        <a:rPr lang="en-US" sz="1700" dirty="0"/>
                        <a:t>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403731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add(int index, 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element</a:t>
                      </a:r>
                      <a:r>
                        <a:rPr lang="en-US" sz="1700" dirty="0"/>
                        <a:t> before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7915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addAll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(Collection&lt;? extends E&gt; collection)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everything from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collection</a:t>
                      </a:r>
                      <a:r>
                        <a:rPr lang="en-US" sz="1700" dirty="0"/>
                        <a:t> to this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211354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Removes everything from this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7602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contains(Object object)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1700" dirty="0"/>
                        <a:t>  if this list contains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3601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get(int index)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 the element at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3002"/>
                  </a:ext>
                </a:extLst>
              </a:tr>
              <a:tr h="505573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indexOf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(Object object)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the first index where something that equals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en-US" sz="1700" dirty="0"/>
                        <a:t> can be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9595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isEmpty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1700" dirty="0"/>
                        <a:t> if the list is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4660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remove(int index)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Remove the element at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53602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set(int index, 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Set the item at </a:t>
                      </a:r>
                      <a:r>
                        <a:rPr lang="en-US" dirty="0"/>
                        <a:t>location</a:t>
                      </a:r>
                      <a:r>
                        <a:rPr lang="en-US" sz="1700" dirty="0"/>
                        <a:t>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  <a:r>
                        <a:rPr lang="en-US" sz="1700" dirty="0"/>
                        <a:t> to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273901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the size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9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7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6C05-365E-4C28-8C8A-0FCE1AEF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2891-BAF7-4020-A51D-90E38BFCE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you will learn (or have learned) in COMP 2100,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uses an array inside to store </a:t>
            </a:r>
            <a:r>
              <a:rPr lang="en-US" dirty="0" err="1"/>
              <a:t>datay</a:t>
            </a:r>
            <a:endParaRPr lang="en-US" dirty="0"/>
          </a:p>
          <a:p>
            <a:pPr lvl="1"/>
            <a:r>
              <a:rPr lang="en-US" dirty="0"/>
              <a:t>When you need more space, it makes a new array and copies all the old stuff into the new array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uses a (wait for it) linked list to store the data</a:t>
            </a:r>
          </a:p>
          <a:p>
            <a:r>
              <a:rPr lang="en-US" dirty="0"/>
              <a:t>In principle,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is faster for lots of unpredictable adds and removals</a:t>
            </a:r>
          </a:p>
          <a:p>
            <a:pPr lvl="1"/>
            <a:r>
              <a:rPr lang="en-US" dirty="0"/>
              <a:t>Especially adds and removals at the beginning of the list</a:t>
            </a:r>
          </a:p>
          <a:p>
            <a:r>
              <a:rPr lang="en-US" dirty="0"/>
              <a:t>In practice,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is almost always faster</a:t>
            </a:r>
          </a:p>
          <a:p>
            <a:pPr lvl="1"/>
            <a:r>
              <a:rPr lang="en-US" dirty="0"/>
              <a:t>Modern machines are really good at ripping through arrays </a:t>
            </a:r>
          </a:p>
        </p:txBody>
      </p:sp>
    </p:spTree>
    <p:extLst>
      <p:ext uri="{BB962C8B-B14F-4D97-AF65-F5344CB8AC3E}">
        <p14:creationId xmlns:p14="http://schemas.microsoft.com/office/powerpoint/2010/main" val="11299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A913-7B33-4467-9094-DF764093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3335-134D-4B2F-9DA5-5A4FB7403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1100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do have a few methods that the other one doesn't have</a:t>
            </a:r>
          </a:p>
          <a:p>
            <a:r>
              <a:rPr lang="en-US" dirty="0"/>
              <a:t>However, you almost always want to treat them like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r>
              <a:rPr lang="en-US" dirty="0"/>
              <a:t>It's a very common practice to store the class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variable</a:t>
            </a:r>
          </a:p>
          <a:p>
            <a:r>
              <a:rPr lang="en-US" dirty="0"/>
              <a:t>Then, if you decide that you really wanted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instead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, you only have to change one thing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C97C0-CF8B-4584-AFAA-28C7676D41B4}"/>
              </a:ext>
            </a:extLst>
          </p:cNvPr>
          <p:cNvSpPr/>
          <p:nvPr/>
        </p:nvSpPr>
        <p:spPr>
          <a:xfrm>
            <a:off x="609600" y="3886200"/>
            <a:ext cx="109728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List&lt;Wombat&gt; wombats = </a:t>
            </a:r>
            <a:r>
              <a:rPr lang="en-US" sz="1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LinkedList&lt;Wombat&gt;();  </a:t>
            </a:r>
            <a:r>
              <a:rPr lang="en-US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to </a:t>
            </a:r>
            <a:r>
              <a:rPr lang="en-US" sz="19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9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 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walter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"Walter"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wombats.add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walter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wombats.add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"Wilma"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wombats.add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"Winona"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"Size: "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wombat.size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9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wombats.contains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walter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"We've got Walter!"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8423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EC97-5D24-40C7-BBB1-70A4CDE3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practice 1 (Fizz Buzz)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48A40-C660-4BD0-A4F2-441E3215D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 to hold</a:t>
            </a:r>
          </a:p>
          <a:p>
            <a:r>
              <a:rPr lang="en-US" dirty="0"/>
              <a:t>Prompt the user for a positive integer</a:t>
            </a:r>
          </a:p>
          <a:p>
            <a:r>
              <a:rPr lang="en-US" dirty="0"/>
              <a:t>From 1 up to the number they enter, add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equivalent of that number to the list</a:t>
            </a:r>
          </a:p>
          <a:p>
            <a:r>
              <a:rPr lang="en-US" dirty="0"/>
              <a:t>Exceptions:</a:t>
            </a:r>
          </a:p>
          <a:p>
            <a:pPr lvl="1"/>
            <a:r>
              <a:rPr lang="en-US" dirty="0"/>
              <a:t>If the number is divisible by 3, add Fizz to the list instead</a:t>
            </a:r>
          </a:p>
          <a:p>
            <a:pPr lvl="1"/>
            <a:r>
              <a:rPr lang="en-US" dirty="0"/>
              <a:t>If the number is divisible by 5, add Buzz to the list instead</a:t>
            </a:r>
          </a:p>
          <a:p>
            <a:pPr lvl="1"/>
            <a:r>
              <a:rPr lang="en-US" dirty="0"/>
              <a:t>If the number is divisible by both, add Fizz Buzz to the list instead</a:t>
            </a:r>
          </a:p>
          <a:p>
            <a:r>
              <a:rPr lang="en-US" dirty="0"/>
              <a:t>Output the list</a:t>
            </a:r>
          </a:p>
          <a:p>
            <a:r>
              <a:rPr lang="en-US" dirty="0"/>
              <a:t>Example for 16: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2, Fizz, 4, Buzz, Fizz, 7, 8, Fizz, Buzz, 11, Fizz, 13, 14, Fizz Buzz, 16</a:t>
            </a:r>
          </a:p>
        </p:txBody>
      </p:sp>
    </p:spTree>
    <p:extLst>
      <p:ext uri="{BB962C8B-B14F-4D97-AF65-F5344CB8AC3E}">
        <p14:creationId xmlns:p14="http://schemas.microsoft.com/office/powerpoint/2010/main" val="23050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E5E20-F26D-4E0F-836C-422B7327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practice 2 (a real job interview question)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9DF66-7366-41B1-9F5A-3E0E20BF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</a:t>
            </a:r>
            <a:r>
              <a:rPr lang="en-US" b="1" i="1" dirty="0"/>
              <a:t>n</a:t>
            </a:r>
            <a:r>
              <a:rPr lang="en-US" dirty="0"/>
              <a:t> prisoners standing in a circle, about be executed</a:t>
            </a:r>
          </a:p>
          <a:p>
            <a:r>
              <a:rPr lang="en-US" dirty="0"/>
              <a:t>The executions are carried out starting with the </a:t>
            </a:r>
            <a:r>
              <a:rPr lang="en-US" b="1" i="1" dirty="0"/>
              <a:t>k</a:t>
            </a:r>
            <a:r>
              <a:rPr lang="en-US" baseline="30000" dirty="0"/>
              <a:t>th</a:t>
            </a:r>
            <a:r>
              <a:rPr lang="en-US" dirty="0"/>
              <a:t> person, and removing every successive </a:t>
            </a:r>
            <a:r>
              <a:rPr lang="en-US" b="1" i="1" dirty="0"/>
              <a:t>k</a:t>
            </a:r>
            <a:r>
              <a:rPr lang="en-US" baseline="30000" dirty="0"/>
              <a:t>th</a:t>
            </a:r>
            <a:r>
              <a:rPr lang="en-US" dirty="0"/>
              <a:t> person going clockwise until no one is left</a:t>
            </a:r>
          </a:p>
          <a:p>
            <a:r>
              <a:rPr lang="en-US" dirty="0"/>
              <a:t>Prompt the user for </a:t>
            </a:r>
            <a:r>
              <a:rPr lang="en-US" b="1" i="1" dirty="0"/>
              <a:t>n</a:t>
            </a:r>
            <a:r>
              <a:rPr lang="en-US" dirty="0"/>
              <a:t> and </a:t>
            </a:r>
            <a:r>
              <a:rPr lang="en-US" b="1" i="1" dirty="0"/>
              <a:t>k</a:t>
            </a:r>
          </a:p>
          <a:p>
            <a:r>
              <a:rPr lang="en-US" dirty="0"/>
              <a:t>Determine where a prisoner should stand in order to be the last survivor</a:t>
            </a:r>
          </a:p>
          <a:p>
            <a:r>
              <a:rPr lang="en-US" dirty="0"/>
              <a:t>For example, if </a:t>
            </a:r>
            <a:r>
              <a:rPr lang="en-US" b="1" i="1" dirty="0"/>
              <a:t>n</a:t>
            </a:r>
            <a:r>
              <a:rPr lang="en-US" dirty="0"/>
              <a:t> = 5 and </a:t>
            </a:r>
            <a:r>
              <a:rPr lang="en-US" b="1" i="1" dirty="0"/>
              <a:t>k</a:t>
            </a:r>
            <a:r>
              <a:rPr lang="en-US" dirty="0"/>
              <a:t> = 2, the order of executions would be [1, 3, 0, 4, 2] (assuming 0-based numbering)</a:t>
            </a:r>
          </a:p>
          <a:p>
            <a:r>
              <a:rPr lang="en-US" b="1" dirty="0"/>
              <a:t>Hint:</a:t>
            </a:r>
            <a:r>
              <a:rPr lang="en-US" dirty="0"/>
              <a:t> Use a list and repeatedly remove indexes</a:t>
            </a:r>
          </a:p>
        </p:txBody>
      </p:sp>
    </p:spTree>
    <p:extLst>
      <p:ext uri="{BB962C8B-B14F-4D97-AF65-F5344CB8AC3E}">
        <p14:creationId xmlns:p14="http://schemas.microsoft.com/office/powerpoint/2010/main" val="39070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D9CF-6675-4FA2-B300-B6985D72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7C164-7DAF-4116-AE34-3381B689E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Sets</a:t>
            </a:r>
          </a:p>
          <a:p>
            <a:r>
              <a:rPr lang="en-US" dirty="0"/>
              <a:t>Maps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Generics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Start Project 4</a:t>
            </a:r>
          </a:p>
          <a:p>
            <a:pPr lvl="1"/>
            <a:r>
              <a:rPr lang="en-US" b="1" dirty="0"/>
              <a:t>Get your teams figured out immediately!</a:t>
            </a:r>
          </a:p>
          <a:p>
            <a:r>
              <a:rPr lang="en-US" dirty="0"/>
              <a:t>Keep reading Chapter 18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45B7-1B54-4CF4-B15B-25B5B1D2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279B5-C8D4-4921-B2D4-418E5E539F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1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 Framework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1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98F93A-A7C9-4422-85F1-6472242CD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 Framework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C7E984-F9BB-4475-AF1E-21DCD5423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Storing data is a fundamental part of programming</a:t>
            </a:r>
          </a:p>
          <a:p>
            <a:r>
              <a:rPr lang="en-US" dirty="0"/>
              <a:t>The Java Collections Framework (JCF) provides a rich set of libraries for storing data in different ways</a:t>
            </a:r>
          </a:p>
          <a:p>
            <a:r>
              <a:rPr lang="en-US" dirty="0"/>
              <a:t>It is the Java counterpart of the Standard Template Library (STL) provided for C++</a:t>
            </a:r>
          </a:p>
          <a:p>
            <a:r>
              <a:rPr lang="en-US" dirty="0"/>
              <a:t>The JCF provides many interfaces that are implemented by particular classes (or you can write classes to implement them too)</a:t>
            </a:r>
          </a:p>
          <a:p>
            <a:r>
              <a:rPr lang="en-US" dirty="0"/>
              <a:t>COMP 2100 focuses on implementing many of these classes, but you should rarely implement them yourself in the real world</a:t>
            </a:r>
          </a:p>
          <a:p>
            <a:pPr lvl="1"/>
            <a:r>
              <a:rPr lang="en-US" dirty="0"/>
              <a:t>Why reinvent the wheel?</a:t>
            </a:r>
          </a:p>
          <a:p>
            <a:pPr lvl="1"/>
            <a:r>
              <a:rPr lang="en-US" dirty="0"/>
              <a:t>Especially when the wheel has been very well tested</a:t>
            </a:r>
          </a:p>
        </p:txBody>
      </p:sp>
    </p:spTree>
    <p:extLst>
      <p:ext uri="{BB962C8B-B14F-4D97-AF65-F5344CB8AC3E}">
        <p14:creationId xmlns:p14="http://schemas.microsoft.com/office/powerpoint/2010/main" val="319159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interfaces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Collection	</a:t>
            </a:r>
            <a:r>
              <a:rPr lang="en-US" dirty="0"/>
              <a:t>Parent interface of most containers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/>
              <a:t>A collection that can be iterated over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List			</a:t>
            </a:r>
            <a:r>
              <a:rPr lang="en-US" dirty="0"/>
              <a:t>A collection that contains items in an order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Queue			</a:t>
            </a:r>
            <a:r>
              <a:rPr lang="en-US" dirty="0"/>
              <a:t>A collection that supports FIFO operations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Set			</a:t>
            </a:r>
            <a:r>
              <a:rPr lang="en-US" dirty="0"/>
              <a:t>A collection of unordered objects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Map			</a:t>
            </a:r>
            <a:r>
              <a:rPr lang="en-US" dirty="0"/>
              <a:t>A collection of (key, value) pairs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LinkedList		</a:t>
            </a:r>
            <a:r>
              <a:rPr lang="en-US" sz="3000" dirty="0"/>
              <a:t>List implementation using a linked list</a:t>
            </a: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/>
              <a:t>List implementation using a dynamic array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Stack			</a:t>
            </a:r>
            <a:r>
              <a:rPr lang="en-US" sz="3000" dirty="0"/>
              <a:t>FILO data structure</a:t>
            </a: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Vector			</a:t>
            </a:r>
            <a:r>
              <a:rPr lang="en-US" sz="3000" dirty="0"/>
              <a:t>Like an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3000" dirty="0"/>
              <a:t>, but thread-safe</a:t>
            </a: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HashSet		</a:t>
            </a:r>
            <a:r>
              <a:rPr lang="en-US" sz="3000" dirty="0"/>
              <a:t>Set implementation using a hash table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/>
              <a:t>Set implementation using binary search trees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>
                <a:latin typeface="Courier New" pitchFamily="49" charset="0"/>
                <a:cs typeface="Courier New" pitchFamily="49" charset="0"/>
              </a:rPr>
              <a:t>HashMap		</a:t>
            </a:r>
            <a:r>
              <a:rPr lang="en-US" sz="3000" dirty="0"/>
              <a:t>Map implementation using a hash table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000" dirty="0"/>
              <a:t>Map implementation using binary search trees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59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8630</TotalTime>
  <Words>1009</Words>
  <Application>Microsoft Office PowerPoint</Application>
  <PresentationFormat>Widescreen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Exam 2 Post Mortem</vt:lpstr>
      <vt:lpstr>Java Collections Framework</vt:lpstr>
      <vt:lpstr>Java Collections Framework</vt:lpstr>
      <vt:lpstr>Container interfaces</vt:lpstr>
      <vt:lpstr>Container classes</vt:lpstr>
      <vt:lpstr>Tools</vt:lpstr>
      <vt:lpstr>List&lt;E&gt; interface</vt:lpstr>
      <vt:lpstr>List&lt;E&gt; methods</vt:lpstr>
      <vt:lpstr>ArrayList vs. LinkedList</vt:lpstr>
      <vt:lpstr>Using the List interface</vt:lpstr>
      <vt:lpstr>List practice 1 (Fizz Buzz)</vt:lpstr>
      <vt:lpstr>List practice 2 (a real job interview question)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1519</cp:revision>
  <dcterms:created xsi:type="dcterms:W3CDTF">2009-08-24T20:26:10Z</dcterms:created>
  <dcterms:modified xsi:type="dcterms:W3CDTF">2020-04-24T16:32:08Z</dcterms:modified>
</cp:coreProperties>
</file>